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embeddedFontLst>
    <p:embeddedFont>
      <p:font typeface="Roboto"/>
      <p:regular r:id="rId44"/>
      <p:bold r:id="rId45"/>
      <p:italic r:id="rId46"/>
      <p:boldItalic r:id="rId47"/>
    </p:embeddedFont>
    <p:embeddedFont>
      <p:font typeface="Helvetica Neue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Roboto-regular.fntdata"/><Relationship Id="rId43" Type="http://schemas.openxmlformats.org/officeDocument/2006/relationships/slide" Target="slides/slide38.xml"/><Relationship Id="rId46" Type="http://schemas.openxmlformats.org/officeDocument/2006/relationships/font" Target="fonts/Roboto-italic.fntdata"/><Relationship Id="rId45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HelveticaNeue-regular.fntdata"/><Relationship Id="rId47" Type="http://schemas.openxmlformats.org/officeDocument/2006/relationships/font" Target="fonts/Roboto-boldItalic.fntdata"/><Relationship Id="rId49" Type="http://schemas.openxmlformats.org/officeDocument/2006/relationships/font" Target="fonts/HelveticaNeue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HelveticaNeue-boldItalic.fntdata"/><Relationship Id="rId50" Type="http://schemas.openxmlformats.org/officeDocument/2006/relationships/font" Target="fonts/HelveticaNeue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a93928815d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a93928815d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a93928815d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a93928815d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93928815d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a93928815d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a93928815d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a93928815d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a93928815d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a93928815d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a93928815d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a93928815d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a93928815d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a93928815d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a93928815d_1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a93928815d_1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a93928815d_1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a93928815d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8e412ad8c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8e412ad8c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a93928815d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a93928815d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8e412ad8c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8e412ad8c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8e412ad8c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8e412ad8c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8e412ad8c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8e412ad8c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8e412ad8c2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8e412ad8c2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8e412ad8c2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8e412ad8c2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a93928815d_1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a93928815d_1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a93928815d_1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a93928815d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a99f3e5e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a99f3e5e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a99f3e5e2c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a99f3e5e2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a9c4f08c4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a9c4f08c4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a93928815d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a93928815d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a9c4f08c4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a9c4f08c4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a9c4f08c48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a9c4f08c48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a9c4f08c4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a9c4f08c4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a9c4f08c48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a9c4f08c4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a9c4f08c48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a9c4f08c4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a9c4f08c48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a9c4f08c48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a9e81f5fd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a9e81f5fd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a9e81f5fd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a9e81f5fd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a9e81f5fd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a9e81f5fd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a93928815d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a93928815d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a93928815d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a93928815d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a93928815d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a93928815d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a93928815d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a93928815d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a93928815d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a93928815d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a93928815d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a93928815d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Relationship Id="rId4" Type="http://schemas.openxmlformats.org/officeDocument/2006/relationships/image" Target="../media/image4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jpg"/><Relationship Id="rId4" Type="http://schemas.openxmlformats.org/officeDocument/2006/relationships/image" Target="../media/image48.jpg"/><Relationship Id="rId5" Type="http://schemas.openxmlformats.org/officeDocument/2006/relationships/image" Target="../media/image3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jpg"/><Relationship Id="rId4" Type="http://schemas.openxmlformats.org/officeDocument/2006/relationships/image" Target="../media/image45.jpg"/><Relationship Id="rId5" Type="http://schemas.openxmlformats.org/officeDocument/2006/relationships/image" Target="../media/image43.jpg"/><Relationship Id="rId6" Type="http://schemas.openxmlformats.org/officeDocument/2006/relationships/image" Target="../media/image4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50" y="4411938"/>
            <a:ext cx="1935600" cy="8666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2429500" y="4656600"/>
            <a:ext cx="4314600" cy="58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>
                <a:solidFill>
                  <a:schemeClr val="dk2"/>
                </a:solidFill>
              </a:rPr>
              <a:t>ReDig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5940300" y="4489775"/>
            <a:ext cx="32037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50"/>
              <a:t>Mestrado Integrado em Arquitectura</a:t>
            </a:r>
            <a:endParaRPr sz="30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50"/>
              <a:t>Ano Lectivo 2022-2023 2o Semestre</a:t>
            </a:r>
            <a:endParaRPr sz="30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50"/>
              <a:t>Docente - Nuno Alão 2oAno</a:t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0" y="3875400"/>
            <a:ext cx="9144000" cy="683100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50800" lIns="50800" spcFirstLastPara="1" rIns="50800" wrap="square" tIns="50800">
            <a:normAutofit fontScale="47500" lnSpcReduction="20000"/>
          </a:bodyPr>
          <a:lstStyle/>
          <a:p>
            <a:pPr indent="0" lvl="1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Mariana Domingos</a:t>
            </a:r>
            <a:endParaRPr sz="6400" cap="small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820600" y="2783851"/>
            <a:ext cx="4741500" cy="10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91440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19000"/>
              <a:buFont typeface="Helvetica Neue"/>
              <a:buNone/>
            </a:pPr>
            <a:r>
              <a:rPr b="0" i="0" lang="pt-PT" sz="590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</a:t>
            </a:r>
            <a:r>
              <a:rPr lang="pt-PT" sz="5900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b="0" i="0" lang="pt-PT" sz="590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pt-PT" sz="5900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401</a:t>
            </a:r>
            <a:endParaRPr b="1" i="0" sz="59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7725" y="4558502"/>
            <a:ext cx="1220562" cy="5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5">
            <a:alphaModFix/>
          </a:blip>
          <a:srcRect b="0" l="0" r="0" t="29572"/>
          <a:stretch/>
        </p:blipFill>
        <p:spPr>
          <a:xfrm>
            <a:off x="6001400" y="0"/>
            <a:ext cx="3095175" cy="38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3ª Semana </a:t>
            </a:r>
            <a:endParaRPr/>
          </a:p>
        </p:txBody>
      </p:sp>
      <p:sp>
        <p:nvSpPr>
          <p:cNvPr id="125" name="Google Shape;125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Aprendizagem</a:t>
            </a:r>
            <a:r>
              <a:rPr lang="pt-PT"/>
              <a:t> de novos</a:t>
            </a:r>
            <a:r>
              <a:rPr lang="pt-PT"/>
              <a:t> comandos: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/>
              <a:t>• “DRAWORDER”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/>
              <a:t>• “CHPROP”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/>
              <a:t>• “OFFSET”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/>
              <a:t>• “EXTEND”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/>
              <a:t>• “TRIM”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/>
              <a:t>• “FILLET”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/>
              <a:t>• “HATCH”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/>
              <a:t>• “MIRROR”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PT"/>
              <a:t>• "ARC”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3ª Semana</a:t>
            </a:r>
            <a:endParaRPr/>
          </a:p>
        </p:txBody>
      </p:sp>
      <p:sp>
        <p:nvSpPr>
          <p:cNvPr id="131" name="Google Shape;131;p23"/>
          <p:cNvSpPr txBox="1"/>
          <p:nvPr>
            <p:ph idx="1" type="body"/>
          </p:nvPr>
        </p:nvSpPr>
        <p:spPr>
          <a:xfrm>
            <a:off x="311700" y="1152475"/>
            <a:ext cx="36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PT" sz="1200"/>
              <a:t>Depois de termos a imagem escalada </a:t>
            </a:r>
            <a:r>
              <a:rPr lang="pt-PT" sz="1200"/>
              <a:t>começamos a construir as paredes, numa layer diferente com reboco: 0.02 (2 cm), tijolo 0.11 e 0.15 (11 e 15 cm) e a caixa de ar: 0.045 (4,5cm)</a:t>
            </a:r>
            <a:endParaRPr sz="1200"/>
          </a:p>
        </p:txBody>
      </p:sp>
      <p:pic>
        <p:nvPicPr>
          <p:cNvPr id="132" name="Google Shape;132;p23"/>
          <p:cNvPicPr preferRelativeResize="0"/>
          <p:nvPr/>
        </p:nvPicPr>
        <p:blipFill rotWithShape="1">
          <a:blip r:embed="rId3">
            <a:alphaModFix/>
          </a:blip>
          <a:srcRect b="-5080" l="6735" r="9075" t="5080"/>
          <a:stretch/>
        </p:blipFill>
        <p:spPr>
          <a:xfrm>
            <a:off x="311700" y="2323225"/>
            <a:ext cx="4302998" cy="28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7251" y="1017725"/>
            <a:ext cx="2145200" cy="26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3ª Semana</a:t>
            </a:r>
            <a:endParaRPr/>
          </a:p>
        </p:txBody>
      </p:sp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/>
              <a:t>Depois de fazermos as paredes exteriores e interiores começamos na c</a:t>
            </a:r>
            <a:r>
              <a:rPr lang="pt-PT" sz="1200"/>
              <a:t>onstrução </a:t>
            </a:r>
            <a:r>
              <a:rPr b="1" lang="pt-PT" sz="1200"/>
              <a:t>portas</a:t>
            </a:r>
            <a:r>
              <a:rPr lang="pt-PT" sz="1200"/>
              <a:t> que se representam sempre abertas e afastadas da parede 10 cm  (offset 0.01) a espessura da porta tem 4 cm (Offset 0.04)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PT" sz="1200"/>
              <a:t>Depois iniciamos a construção das </a:t>
            </a:r>
            <a:r>
              <a:rPr b="1" lang="pt-PT" sz="1200"/>
              <a:t>janelas </a:t>
            </a:r>
            <a:r>
              <a:rPr lang="pt-PT" sz="1200"/>
              <a:t>representando com a abertura ao meio. Unir os midpoints da parede onde a janela está e fazer uma linha (Offset 0.04 2x) de seguida fazemos quadrados de 0.4 de lado em cada extremidade para conseguir abrir, (command ROTATE para o lado respetivo) de seguida usamos o comando “CIRCLE” para ter o centro onde abre (dobradiça) • Construção </a:t>
            </a:r>
            <a:r>
              <a:rPr b="1" lang="pt-PT" sz="1200"/>
              <a:t>arco</a:t>
            </a:r>
            <a:r>
              <a:rPr lang="pt-PT" sz="1200"/>
              <a:t>: comando "Arc”</a:t>
            </a:r>
            <a:endParaRPr sz="1200"/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788" y="171450"/>
            <a:ext cx="4267200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 rotWithShape="1">
          <a:blip r:embed="rId4">
            <a:alphaModFix/>
          </a:blip>
          <a:srcRect b="13724" l="825" r="17401" t="1558"/>
          <a:stretch/>
        </p:blipFill>
        <p:spPr>
          <a:xfrm>
            <a:off x="4880250" y="2571750"/>
            <a:ext cx="4260302" cy="248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4ª Semana</a:t>
            </a:r>
            <a:endParaRPr/>
          </a:p>
        </p:txBody>
      </p:sp>
      <p:sp>
        <p:nvSpPr>
          <p:cNvPr id="147" name="Google Shape;14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PT" sz="1200"/>
              <a:t>Depois de adicionarmos os nossos detalhes na planta seguimos para o proximo passo que é a </a:t>
            </a:r>
            <a:r>
              <a:rPr lang="pt-PT" sz="1200"/>
              <a:t>criação</a:t>
            </a:r>
            <a:r>
              <a:rPr lang="pt-PT" sz="1200"/>
              <a:t> de um </a:t>
            </a:r>
            <a:r>
              <a:rPr b="1" lang="pt-PT" sz="1200"/>
              <a:t>layout.</a:t>
            </a:r>
            <a:endParaRPr b="1" sz="1200"/>
          </a:p>
        </p:txBody>
      </p:sp>
      <p:pic>
        <p:nvPicPr>
          <p:cNvPr id="148" name="Google Shape;148;p25"/>
          <p:cNvPicPr preferRelativeResize="0"/>
          <p:nvPr/>
        </p:nvPicPr>
        <p:blipFill rotWithShape="1">
          <a:blip r:embed="rId3">
            <a:alphaModFix/>
          </a:blip>
          <a:srcRect b="7020" l="0" r="0" t="2276"/>
          <a:stretch/>
        </p:blipFill>
        <p:spPr>
          <a:xfrm>
            <a:off x="1439175" y="1563000"/>
            <a:ext cx="6265651" cy="319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>
            <p:ph type="title"/>
          </p:nvPr>
        </p:nvSpPr>
        <p:spPr>
          <a:xfrm>
            <a:off x="238350" y="527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4ª Semana</a:t>
            </a:r>
            <a:endParaRPr/>
          </a:p>
        </p:txBody>
      </p:sp>
      <p:sp>
        <p:nvSpPr>
          <p:cNvPr id="154" name="Google Shape;154;p26"/>
          <p:cNvSpPr txBox="1"/>
          <p:nvPr>
            <p:ph idx="1" type="body"/>
          </p:nvPr>
        </p:nvSpPr>
        <p:spPr>
          <a:xfrm>
            <a:off x="311700" y="1017725"/>
            <a:ext cx="4429500" cy="39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/>
              <a:t>Para criar o layout seguimos os seguintes passos</a:t>
            </a:r>
            <a:endParaRPr sz="1200"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AutoNum type="arabicPeriod"/>
            </a:pPr>
            <a:r>
              <a:rPr lang="pt-PT" sz="1200"/>
              <a:t>New Layout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t-PT" sz="1200"/>
              <a:t>Page setup manager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t-PT" sz="1200"/>
              <a:t>Modify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t-PT" sz="1200"/>
              <a:t>Printer DWG para PDF.pc3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t-PT" sz="1200"/>
              <a:t>Size (ISO full bleed) A2 (420x594 mm)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t-PT" sz="1200"/>
              <a:t> Drawing Orientation: Portrait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t-PT" sz="1200"/>
              <a:t>Plot scale: Custom:1000mm= 1unit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t-PT" sz="1200"/>
              <a:t>Por texto no painel "Dtext"; height: 10; rotation: 0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t-PT" sz="1200"/>
              <a:t>Para colocar os desenhos técnicos feito no model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t-PT" sz="1200"/>
              <a:t>MVIEW que permite ver modelspace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t-PT" sz="1200"/>
              <a:t>Para fazer figuras diferentes- MVIEM&gt; Polygonal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t-PT" sz="1200"/>
              <a:t> Escalar desenho: "Zoom" "1/100XP"</a:t>
            </a:r>
            <a:endParaRPr sz="1200"/>
          </a:p>
        </p:txBody>
      </p:sp>
      <p:pic>
        <p:nvPicPr>
          <p:cNvPr id="155" name="Google Shape;155;p26"/>
          <p:cNvPicPr preferRelativeResize="0"/>
          <p:nvPr/>
        </p:nvPicPr>
        <p:blipFill rotWithShape="1">
          <a:blip r:embed="rId3">
            <a:alphaModFix/>
          </a:blip>
          <a:srcRect b="8101" l="37310" r="35007" t="20961"/>
          <a:stretch/>
        </p:blipFill>
        <p:spPr>
          <a:xfrm>
            <a:off x="6921924" y="1383913"/>
            <a:ext cx="2222074" cy="3203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4">
            <a:alphaModFix/>
          </a:blip>
          <a:srcRect b="20773" l="28794" r="29388" t="15406"/>
          <a:stretch/>
        </p:blipFill>
        <p:spPr>
          <a:xfrm>
            <a:off x="4572000" y="1694875"/>
            <a:ext cx="2222083" cy="190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5ª Semana</a:t>
            </a:r>
            <a:endParaRPr/>
          </a:p>
        </p:txBody>
      </p:sp>
      <p:sp>
        <p:nvSpPr>
          <p:cNvPr id="162" name="Google Shape;162;p27"/>
          <p:cNvSpPr txBox="1"/>
          <p:nvPr>
            <p:ph idx="1" type="body"/>
          </p:nvPr>
        </p:nvSpPr>
        <p:spPr>
          <a:xfrm>
            <a:off x="311700" y="108722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/>
              <a:t> depois de criar o layout sguimos para a edição das canetas: 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PT" sz="1200"/>
              <a:t>Na caixa de "Page Setup Manager"/ "Modify", carregar em “Plot Style Table” e criar um novo  depois clicamos em editar o plot, editando todas as cores que utilizamos no nosso desenho para preto </a:t>
            </a: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A espessura de cada linha da caneta varia conforme cada elemento representado e sua relevância visual. Em outras palavras, a largura da linha é ajustada com base na visibilidade e na importância visual atribuídas a cada elemento na composição. </a:t>
            </a:r>
            <a:r>
              <a:rPr lang="pt-PT" sz="1200"/>
              <a:t>De seguida precisamos de um linetype que é Lineweight (0.0500) por </a:t>
            </a:r>
            <a:r>
              <a:rPr lang="pt-PT" sz="1200"/>
              <a:t>último</a:t>
            </a:r>
            <a:r>
              <a:rPr lang="pt-PT" sz="1200"/>
              <a:t> escolhemos “Butt” na “Line end style”.</a:t>
            </a:r>
            <a:endParaRPr sz="1200"/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170125"/>
            <a:ext cx="4267200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5ª Semana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8"/>
          <p:cNvSpPr txBox="1"/>
          <p:nvPr>
            <p:ph idx="1" type="body"/>
          </p:nvPr>
        </p:nvSpPr>
        <p:spPr>
          <a:xfrm>
            <a:off x="311700" y="1152475"/>
            <a:ext cx="323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PT" sz="1200"/>
              <a:t>É pedido também para apresentarmos pormenores nos desenhos técnicos: O pormenor que fiz foram os Caixilhos – Madeira para isso usei o comando"SPLINE"  para fazer a textura da madeira.</a:t>
            </a:r>
            <a:endParaRPr sz="1200"/>
          </a:p>
        </p:txBody>
      </p:sp>
      <p:pic>
        <p:nvPicPr>
          <p:cNvPr id="170" name="Google Shape;170;p28"/>
          <p:cNvPicPr preferRelativeResize="0"/>
          <p:nvPr/>
        </p:nvPicPr>
        <p:blipFill rotWithShape="1">
          <a:blip r:embed="rId3">
            <a:alphaModFix/>
          </a:blip>
          <a:srcRect b="0" l="49914" r="0" t="20854"/>
          <a:stretch/>
        </p:blipFill>
        <p:spPr>
          <a:xfrm>
            <a:off x="4255074" y="445024"/>
            <a:ext cx="4501651" cy="400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 txBox="1"/>
          <p:nvPr/>
        </p:nvSpPr>
        <p:spPr>
          <a:xfrm>
            <a:off x="311700" y="1017725"/>
            <a:ext cx="548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300">
                <a:solidFill>
                  <a:schemeClr val="dk2"/>
                </a:solidFill>
              </a:rPr>
              <a:t>Pormenores</a:t>
            </a:r>
            <a:endParaRPr b="1" sz="2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6ª Semana</a:t>
            </a:r>
            <a:endParaRPr/>
          </a:p>
        </p:txBody>
      </p:sp>
      <p:sp>
        <p:nvSpPr>
          <p:cNvPr id="177" name="Google Shape;177;p29"/>
          <p:cNvSpPr txBox="1"/>
          <p:nvPr>
            <p:ph idx="1" type="body"/>
          </p:nvPr>
        </p:nvSpPr>
        <p:spPr>
          <a:xfrm>
            <a:off x="311700" y="1556525"/>
            <a:ext cx="3108300" cy="30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PT"/>
              <a:t>A</a:t>
            </a:r>
            <a:r>
              <a:rPr lang="pt-PT" sz="1200"/>
              <a:t>dicionar materialidade ao corte como calhas, telhas, etc com um layer </a:t>
            </a:r>
            <a:r>
              <a:rPr lang="pt-PT" sz="1200"/>
              <a:t>próprio</a:t>
            </a:r>
            <a:r>
              <a:rPr lang="pt-PT" sz="1200"/>
              <a:t> para cada.</a:t>
            </a:r>
            <a:endParaRPr sz="1200"/>
          </a:p>
        </p:txBody>
      </p:sp>
      <p:sp>
        <p:nvSpPr>
          <p:cNvPr id="178" name="Google Shape;178;p29"/>
          <p:cNvSpPr txBox="1"/>
          <p:nvPr/>
        </p:nvSpPr>
        <p:spPr>
          <a:xfrm>
            <a:off x="311700" y="1017725"/>
            <a:ext cx="5280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PT" sz="2300">
                <a:solidFill>
                  <a:schemeClr val="dk2"/>
                </a:solidFill>
              </a:rPr>
              <a:t>Pormenores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9" name="Google Shape;179;p29"/>
          <p:cNvPicPr preferRelativeResize="0"/>
          <p:nvPr/>
        </p:nvPicPr>
        <p:blipFill rotWithShape="1">
          <a:blip r:embed="rId3">
            <a:alphaModFix/>
          </a:blip>
          <a:srcRect b="8088" l="0" r="20178" t="0"/>
          <a:stretch/>
        </p:blipFill>
        <p:spPr>
          <a:xfrm>
            <a:off x="3666500" y="1148213"/>
            <a:ext cx="5280898" cy="342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6ª Semana</a:t>
            </a:r>
            <a:endParaRPr/>
          </a:p>
        </p:txBody>
      </p:sp>
      <p:sp>
        <p:nvSpPr>
          <p:cNvPr id="185" name="Google Shape;185;p30"/>
          <p:cNvSpPr txBox="1"/>
          <p:nvPr>
            <p:ph idx="1" type="body"/>
          </p:nvPr>
        </p:nvSpPr>
        <p:spPr>
          <a:xfrm>
            <a:off x="311700" y="1729050"/>
            <a:ext cx="3225900" cy="28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/>
              <a:t>Aplicar mobilia e materialidade no chao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0"/>
          <p:cNvSpPr txBox="1"/>
          <p:nvPr/>
        </p:nvSpPr>
        <p:spPr>
          <a:xfrm>
            <a:off x="311700" y="913350"/>
            <a:ext cx="52809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PT" sz="2300">
                <a:solidFill>
                  <a:schemeClr val="dk2"/>
                </a:solidFill>
              </a:rPr>
              <a:t>Pormenores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7525" y="1069028"/>
            <a:ext cx="5343000" cy="300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7ª Semana</a:t>
            </a:r>
            <a:endParaRPr/>
          </a:p>
        </p:txBody>
      </p:sp>
      <p:sp>
        <p:nvSpPr>
          <p:cNvPr id="193" name="Google Shape;193;p31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Para criar o hexaedro, começou-se por desenhar a sua representação plana, incluindo as seis faces. Em seguida, seguiu-se a mesma abordagem usada para realizar a rotação tridimensional (3drotate) e viraram-se as faces de acordo com essa lógica.</a:t>
            </a:r>
            <a:endParaRPr sz="1200"/>
          </a:p>
        </p:txBody>
      </p:sp>
      <p:pic>
        <p:nvPicPr>
          <p:cNvPr id="194" name="Google Shape;194;p31"/>
          <p:cNvPicPr preferRelativeResize="0"/>
          <p:nvPr/>
        </p:nvPicPr>
        <p:blipFill rotWithShape="1">
          <a:blip r:embed="rId3">
            <a:alphaModFix/>
          </a:blip>
          <a:srcRect b="23958" l="42408" r="34642" t="40265"/>
          <a:stretch/>
        </p:blipFill>
        <p:spPr>
          <a:xfrm>
            <a:off x="4740550" y="1152475"/>
            <a:ext cx="3775099" cy="33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54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1ª Semana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Introdução</a:t>
            </a:r>
            <a:r>
              <a:rPr lang="pt-PT"/>
              <a:t> dos programas</a:t>
            </a:r>
            <a:r>
              <a:rPr lang="pt-PT"/>
              <a:t> que </a:t>
            </a:r>
            <a:r>
              <a:rPr lang="pt-PT"/>
              <a:t>serão</a:t>
            </a:r>
            <a:r>
              <a:rPr lang="pt-PT"/>
              <a:t> utilizados durante o semestre: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PT"/>
              <a:t>• FileZilla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PT"/>
              <a:t>• Autocad 2021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PT"/>
              <a:t>• 3D Studio Max 21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PT"/>
              <a:t>• Notepad ++/Brackets/ Sublime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7ª Semana</a:t>
            </a:r>
            <a:endParaRPr/>
          </a:p>
        </p:txBody>
      </p:sp>
      <p:sp>
        <p:nvSpPr>
          <p:cNvPr id="200" name="Google Shape;200;p32"/>
          <p:cNvSpPr txBox="1"/>
          <p:nvPr>
            <p:ph idx="1" type="body"/>
          </p:nvPr>
        </p:nvSpPr>
        <p:spPr>
          <a:xfrm>
            <a:off x="0" y="373375"/>
            <a:ext cx="6003300" cy="42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10000"/>
          </a:bodyPr>
          <a:lstStyle/>
          <a:p>
            <a:pPr indent="0" lvl="0" marL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pt-PT" sz="4800">
                <a:latin typeface="Roboto"/>
                <a:ea typeface="Roboto"/>
                <a:cs typeface="Roboto"/>
                <a:sym typeface="Roboto"/>
              </a:rPr>
              <a:t>Para construir o tetraedro, começamos por criar uma base composta por um triângulo equilátero. Em seguida, realizamos um espelhamento das outras três faces para criar a simetria. Após a planificação do tetraedro, precisamos rebater uma das faces. Para isso, executamos dois passos auxiliares: primeiro, desenhamos uma linha perpendicular ao centro da base, e segundo, usamos uma circunferência no comando 3drotate para determinar onde os vértices das faces laterais se encontrariam. Após esses passos, aplicamos um array para replicar as outras duas faces.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32"/>
          <p:cNvPicPr preferRelativeResize="0"/>
          <p:nvPr/>
        </p:nvPicPr>
        <p:blipFill rotWithShape="1">
          <a:blip r:embed="rId3">
            <a:alphaModFix/>
          </a:blip>
          <a:srcRect b="18178" l="40706" r="10136" t="22258"/>
          <a:stretch/>
        </p:blipFill>
        <p:spPr>
          <a:xfrm>
            <a:off x="6058250" y="717175"/>
            <a:ext cx="2866502" cy="30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2"/>
          <p:cNvSpPr txBox="1"/>
          <p:nvPr/>
        </p:nvSpPr>
        <p:spPr>
          <a:xfrm>
            <a:off x="-1858450" y="2265025"/>
            <a:ext cx="526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7ª Semana</a:t>
            </a:r>
            <a:endParaRPr/>
          </a:p>
        </p:txBody>
      </p:sp>
      <p:sp>
        <p:nvSpPr>
          <p:cNvPr id="208" name="Google Shape;208;p33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500">
                <a:latin typeface="Roboto"/>
                <a:ea typeface="Roboto"/>
                <a:cs typeface="Roboto"/>
                <a:sym typeface="Roboto"/>
              </a:rPr>
              <a:t>Para criar o octaedro, começamos por desenhar a sua representação plana, incluindo a base e as quatro faces. De seguida, aplicamos a mesma lógica utilizada para realizar a rotação tridimensional (3drotate) e viramos as faces. Após esse passo, executamos o 3dmirror para as faces inferiores. Agora, seguindo a mesma abordagem, fazemos o mesmo processo para completar o octaedro.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33"/>
          <p:cNvPicPr preferRelativeResize="0"/>
          <p:nvPr/>
        </p:nvPicPr>
        <p:blipFill rotWithShape="1">
          <a:blip r:embed="rId3">
            <a:alphaModFix/>
          </a:blip>
          <a:srcRect b="18986" l="29657" r="27147" t="29530"/>
          <a:stretch/>
        </p:blipFill>
        <p:spPr>
          <a:xfrm>
            <a:off x="4882650" y="1653675"/>
            <a:ext cx="3949651" cy="264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4"/>
          <p:cNvSpPr txBox="1"/>
          <p:nvPr>
            <p:ph type="title"/>
          </p:nvPr>
        </p:nvSpPr>
        <p:spPr>
          <a:xfrm>
            <a:off x="0" y="-63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8</a:t>
            </a:r>
            <a:r>
              <a:rPr lang="pt-PT"/>
              <a:t>ª Semana</a:t>
            </a:r>
            <a:endParaRPr/>
          </a:p>
        </p:txBody>
      </p:sp>
      <p:sp>
        <p:nvSpPr>
          <p:cNvPr id="215" name="Google Shape;215;p34"/>
          <p:cNvSpPr txBox="1"/>
          <p:nvPr>
            <p:ph idx="1" type="body"/>
          </p:nvPr>
        </p:nvSpPr>
        <p:spPr>
          <a:xfrm>
            <a:off x="0" y="508850"/>
            <a:ext cx="5328900" cy="46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Para construir o dodecaedro, começamos tambem por criar a base com um pentágono e adicionar duas faces. De seguida, traçamos duas linhas auxiliares que se estendem  pelas arestas e passamos uma linha perpendicular nos vértices da face (pontos A e B). O ponto onde essas duas linhas se cruzam serviu como referência para desenhar uma linha paralela ao plano Z, permitindo rebater as faces.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Seguindo a mesma lógica utilizada nos outros sólidos, como o 3drotate, continuamos o processo. Após isso, aplicamos um array para replicar o padrão e criar as </a:t>
            </a: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outras faces</a:t>
            </a: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. A parte superior do sólido foi construída usando 3dmirror e, de seguida, rotate para ajustar seu encaixe.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34"/>
          <p:cNvPicPr preferRelativeResize="0"/>
          <p:nvPr/>
        </p:nvPicPr>
        <p:blipFill rotWithShape="1">
          <a:blip r:embed="rId3">
            <a:alphaModFix/>
          </a:blip>
          <a:srcRect b="20211" l="45265" r="7808" t="23768"/>
          <a:stretch/>
        </p:blipFill>
        <p:spPr>
          <a:xfrm>
            <a:off x="5091375" y="2409125"/>
            <a:ext cx="3945677" cy="264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8</a:t>
            </a:r>
            <a:r>
              <a:rPr lang="pt-PT"/>
              <a:t>ª Semana</a:t>
            </a:r>
            <a:endParaRPr/>
          </a:p>
        </p:txBody>
      </p:sp>
      <p:sp>
        <p:nvSpPr>
          <p:cNvPr id="222" name="Google Shape;222;p35"/>
          <p:cNvSpPr txBox="1"/>
          <p:nvPr>
            <p:ph idx="1" type="body"/>
          </p:nvPr>
        </p:nvSpPr>
        <p:spPr>
          <a:xfrm>
            <a:off x="0" y="513125"/>
            <a:ext cx="4868400" cy="45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Para criar o icosaedro, começamos por aproveitar a base do dodecaedro, que consiste num pentágono. De seguida, repetimos o processo de rebater um triângulo, utilizando uma linha perpendicular à base e uma circunferência rebatida como guias. Após rebater o triângulo superior, aplicamos a mesma lógica para rebater o triângulo inferior.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Após esses passos, utilizamos um array para replicar a parte superior do sólido. Em seguida, aplicamos 3dmirror para reproduzir a parte inferior do icosaedro. Finalizamos o processo com um rotate para ajustar e encaixar essas duas partes, completando assim a construção do icosaedro.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/>
          </a:p>
        </p:txBody>
      </p:sp>
      <p:pic>
        <p:nvPicPr>
          <p:cNvPr id="223" name="Google Shape;223;p35"/>
          <p:cNvPicPr preferRelativeResize="0"/>
          <p:nvPr/>
        </p:nvPicPr>
        <p:blipFill rotWithShape="1">
          <a:blip r:embed="rId3">
            <a:alphaModFix/>
          </a:blip>
          <a:srcRect b="18460" l="28677" r="26854" t="27436"/>
          <a:stretch/>
        </p:blipFill>
        <p:spPr>
          <a:xfrm>
            <a:off x="5077675" y="2269725"/>
            <a:ext cx="4066325" cy="278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6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9</a:t>
            </a:r>
            <a:r>
              <a:rPr lang="pt-PT"/>
              <a:t>ª Semana</a:t>
            </a:r>
            <a:endParaRPr/>
          </a:p>
        </p:txBody>
      </p:sp>
      <p:sp>
        <p:nvSpPr>
          <p:cNvPr id="229" name="Google Shape;229;p36"/>
          <p:cNvSpPr txBox="1"/>
          <p:nvPr>
            <p:ph idx="1" type="body"/>
          </p:nvPr>
        </p:nvSpPr>
        <p:spPr>
          <a:xfrm>
            <a:off x="73100" y="4101900"/>
            <a:ext cx="9144000" cy="10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Para agrupar essas figuras, utilizamos o comando "align", de seguida pegamos  nas figuras (após rodar com o 3drotate) e identificamos sempre dois a três pontos nas faces de cada figura. Esses pontos precisam de estar centralizados na face para evitar o risco de não estarem inseridos corretamente. O comando "align" ajuda a posicionar e orientar as figuras de maneira precisa, garantindo que se encaixem de forma adequada.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230" name="Google Shape;230;p36"/>
          <p:cNvPicPr preferRelativeResize="0"/>
          <p:nvPr/>
        </p:nvPicPr>
        <p:blipFill rotWithShape="1">
          <a:blip r:embed="rId3">
            <a:alphaModFix/>
          </a:blip>
          <a:srcRect b="10255" l="5633" r="0" t="22409"/>
          <a:stretch/>
        </p:blipFill>
        <p:spPr>
          <a:xfrm>
            <a:off x="1157549" y="896975"/>
            <a:ext cx="6828898" cy="274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9ª Semana</a:t>
            </a:r>
            <a:endParaRPr/>
          </a:p>
        </p:txBody>
      </p:sp>
      <p:sp>
        <p:nvSpPr>
          <p:cNvPr id="236" name="Google Shape;236;p37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/>
              <a:t>O proximo exercicio é a rampa do museu guggenheim, Nova Iorque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200"/>
              <a:t>O primeiro passo é escalar a imagem, fazemos uma linha auxiliar a demonstrar o pé direito mas so para simular pois de seguida ao lado vamos fazer uma linha com 3.35 de altura que representa a verdadeira medida do pé direito de cada andar (3.35m=11ft.). Entao para isso utilizamos o comando ALIGN, selecionamos a linha auxiliar e a imagem e escalamos para a linha de 3.35. Depois decalcamos o corte, tendo em conta que as paredes tem uma </a:t>
            </a:r>
            <a:r>
              <a:rPr lang="pt-PT" sz="1200"/>
              <a:t>distância</a:t>
            </a:r>
            <a:r>
              <a:rPr lang="pt-PT" sz="1200"/>
              <a:t> de 0.25. No final usamos o comando JOIN em tudo para ficar tudo como uma peça única.</a:t>
            </a:r>
            <a:endParaRPr sz="1200"/>
          </a:p>
        </p:txBody>
      </p:sp>
      <p:pic>
        <p:nvPicPr>
          <p:cNvPr id="237" name="Google Shape;237;p37"/>
          <p:cNvPicPr preferRelativeResize="0"/>
          <p:nvPr/>
        </p:nvPicPr>
        <p:blipFill rotWithShape="1">
          <a:blip r:embed="rId3">
            <a:alphaModFix/>
          </a:blip>
          <a:srcRect b="35873" l="30056" r="23242" t="28942"/>
          <a:stretch/>
        </p:blipFill>
        <p:spPr>
          <a:xfrm>
            <a:off x="2436812" y="2365350"/>
            <a:ext cx="4270373" cy="180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9ª Semana</a:t>
            </a:r>
            <a:endParaRPr/>
          </a:p>
        </p:txBody>
      </p:sp>
      <p:sp>
        <p:nvSpPr>
          <p:cNvPr id="243" name="Google Shape;243;p38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98"/>
              <a:t>Após</a:t>
            </a:r>
            <a:r>
              <a:rPr lang="pt-PT" sz="2098"/>
              <a:t> termos terminado a peça </a:t>
            </a:r>
            <a:r>
              <a:rPr lang="pt-PT" sz="2098"/>
              <a:t>copiamos</a:t>
            </a:r>
            <a:r>
              <a:rPr lang="pt-PT" sz="2098"/>
              <a:t> </a:t>
            </a:r>
            <a:r>
              <a:rPr lang="pt-PT" sz="2098"/>
              <a:t>para o lado, e fazemos um 3DROTATE, no eixo x de 90graus. </a:t>
            </a:r>
            <a:endParaRPr sz="2398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2100">
                <a:latin typeface="Roboto"/>
                <a:ea typeface="Roboto"/>
                <a:cs typeface="Roboto"/>
                <a:sym typeface="Roboto"/>
              </a:rPr>
              <a:t>• Retornando ao desenho do corte, utilizamos duas linhas auxiliares para determinar as inclinações dos elementos.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2100">
                <a:latin typeface="Roboto"/>
                <a:ea typeface="Roboto"/>
                <a:cs typeface="Roboto"/>
                <a:sym typeface="Roboto"/>
              </a:rPr>
              <a:t>• Estabelecemos uma linha vertical central no corte, junto com outras duas linhas horizontais. Uma delas representa o nível do chão no primeiro andar, enquanto a outra representa o nível do chão no último andar.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pt-PT" sz="2100">
                <a:latin typeface="Roboto"/>
                <a:ea typeface="Roboto"/>
                <a:cs typeface="Roboto"/>
                <a:sym typeface="Roboto"/>
              </a:rPr>
              <a:t>• Utilizando o comando DIST, mensuramos o raio máximo, o raio mínimo e a altura máxima.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38"/>
          <p:cNvPicPr preferRelativeResize="0"/>
          <p:nvPr/>
        </p:nvPicPr>
        <p:blipFill rotWithShape="1">
          <a:blip r:embed="rId3">
            <a:alphaModFix/>
          </a:blip>
          <a:srcRect b="22842" l="25566" r="33310" t="17516"/>
          <a:stretch/>
        </p:blipFill>
        <p:spPr>
          <a:xfrm>
            <a:off x="4635501" y="1021674"/>
            <a:ext cx="4508501" cy="367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9ª Semana</a:t>
            </a:r>
            <a:endParaRPr/>
          </a:p>
        </p:txBody>
      </p:sp>
      <p:sp>
        <p:nvSpPr>
          <p:cNvPr id="250" name="Google Shape;250;p39"/>
          <p:cNvSpPr txBox="1"/>
          <p:nvPr>
            <p:ph idx="1" type="body"/>
          </p:nvPr>
        </p:nvSpPr>
        <p:spPr>
          <a:xfrm>
            <a:off x="311700" y="1152475"/>
            <a:ext cx="4842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/>
              <a:t>De seguida no</a:t>
            </a:r>
            <a:r>
              <a:rPr lang="pt-PT" sz="1200"/>
              <a:t> lado do nosso corte fizemos um angulo de 90 graus, e depois usamos o comando “HELIX”, sem nada selecionado e colocamos o raio menor, o maior, a altura máxima e de seguida o comando “TURNS” (o nº de voltas), e metemos 5.75.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1200"/>
              <a:t>Voltamos para o corte, selecionamos a nossa peça, e fazemos um “EXTRUDE”, um “PATH”, e clicamos na nossa helix criada, e a rampa ficara desenhada.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PT" sz="1200"/>
              <a:t>Por fim usamos o comando “SHADE” no desenho para concluir.</a:t>
            </a:r>
            <a:endParaRPr sz="1200"/>
          </a:p>
        </p:txBody>
      </p:sp>
      <p:sp>
        <p:nvSpPr>
          <p:cNvPr id="251" name="Google Shape;251;p39"/>
          <p:cNvSpPr txBox="1"/>
          <p:nvPr/>
        </p:nvSpPr>
        <p:spPr>
          <a:xfrm>
            <a:off x="5336375" y="1463775"/>
            <a:ext cx="382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52" name="Google Shape;252;p39"/>
          <p:cNvPicPr preferRelativeResize="0"/>
          <p:nvPr/>
        </p:nvPicPr>
        <p:blipFill rotWithShape="1">
          <a:blip r:embed="rId3">
            <a:alphaModFix/>
          </a:blip>
          <a:srcRect b="17081" l="27591" r="27478" t="4958"/>
          <a:stretch/>
        </p:blipFill>
        <p:spPr>
          <a:xfrm>
            <a:off x="5482550" y="342575"/>
            <a:ext cx="2283950" cy="222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9"/>
          <p:cNvPicPr preferRelativeResize="0"/>
          <p:nvPr/>
        </p:nvPicPr>
        <p:blipFill rotWithShape="1">
          <a:blip r:embed="rId4">
            <a:alphaModFix/>
          </a:blip>
          <a:srcRect b="9716" l="28274" r="29429" t="4973"/>
          <a:stretch/>
        </p:blipFill>
        <p:spPr>
          <a:xfrm>
            <a:off x="5508796" y="2717425"/>
            <a:ext cx="2231448" cy="253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/>
          <p:nvPr>
            <p:ph type="title"/>
          </p:nvPr>
        </p:nvSpPr>
        <p:spPr>
          <a:xfrm>
            <a:off x="43775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10ª Semana</a:t>
            </a:r>
            <a:endParaRPr/>
          </a:p>
        </p:txBody>
      </p:sp>
      <p:sp>
        <p:nvSpPr>
          <p:cNvPr id="259" name="Google Shape;259;p40"/>
          <p:cNvSpPr txBox="1"/>
          <p:nvPr>
            <p:ph idx="1" type="body"/>
          </p:nvPr>
        </p:nvSpPr>
        <p:spPr>
          <a:xfrm>
            <a:off x="0" y="389925"/>
            <a:ext cx="6318900" cy="37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5000"/>
              </a:lnSpc>
              <a:spcBef>
                <a:spcPts val="1500"/>
              </a:spcBef>
              <a:spcAft>
                <a:spcPts val="0"/>
              </a:spcAft>
              <a:buSzPts val="1018"/>
              <a:buNone/>
            </a:pPr>
            <a:r>
              <a:rPr lang="pt-PT" sz="121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 software 3ds Max, um programa de representação tridimensional para renderização de imagens, desenvolvemos uma lamparina a óleo de raiz durante a aula. Aqui estão os passos seguidos:</a:t>
            </a:r>
            <a:endParaRPr sz="121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11" lvl="0" marL="457200" rtl="0" algn="l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Roboto"/>
              <a:buAutoNum type="arabicPeriod"/>
            </a:pPr>
            <a:r>
              <a:rPr lang="pt-PT" sz="121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Criação da Base:</a:t>
            </a:r>
            <a:endParaRPr sz="121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11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Roboto"/>
              <a:buAutoNum type="alphaLcPeriod"/>
            </a:pPr>
            <a:r>
              <a:rPr lang="pt-PT" sz="121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Iniciamos criando a base da lamparina usando a geometria de um cilindro com dimensões (75,80).</a:t>
            </a:r>
            <a:endParaRPr sz="121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11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Roboto"/>
              <a:buAutoNum type="arabicPeriod"/>
            </a:pPr>
            <a:r>
              <a:rPr lang="pt-PT" sz="121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Adição do Anel (Torus):</a:t>
            </a:r>
            <a:endParaRPr sz="121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11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Roboto"/>
              <a:buAutoNum type="alphaLcPeriod"/>
            </a:pPr>
            <a:r>
              <a:rPr lang="pt-PT" sz="121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Utilizamos a vista de topo para criar um torus resultando em um "anel" com dimensões (75,5).</a:t>
            </a:r>
            <a:endParaRPr sz="121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11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Roboto"/>
              <a:buAutoNum type="alphaLcPeriod"/>
            </a:pPr>
            <a:r>
              <a:rPr lang="pt-PT" sz="121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Movemos o torus ao longo do eixo y, ajustando sua altura para 10 unidades.</a:t>
            </a:r>
            <a:endParaRPr sz="121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11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Roboto"/>
              <a:buAutoNum type="arabicPeriod"/>
            </a:pPr>
            <a:r>
              <a:rPr lang="pt-PT" sz="121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Operação Booleana - Subtração:</a:t>
            </a:r>
            <a:endParaRPr sz="121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11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Roboto"/>
              <a:buAutoNum type="alphaLcPeriod"/>
            </a:pPr>
            <a:r>
              <a:rPr lang="pt-PT" sz="121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Selecionamos "Compound Objects" e escolhemos a operação de subtração.</a:t>
            </a:r>
            <a:endParaRPr sz="121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11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Roboto"/>
              <a:buAutoNum type="alphaLcPeriod"/>
            </a:pPr>
            <a:r>
              <a:rPr lang="pt-PT" sz="121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Subtraímos o torus do cilindro para obter a forma desejada para a lamparina.</a:t>
            </a:r>
            <a:endParaRPr sz="121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11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Roboto"/>
              <a:buAutoNum type="arabicPeriod"/>
            </a:pPr>
            <a:r>
              <a:rPr lang="pt-PT" sz="121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Aplicação do Taper:</a:t>
            </a:r>
            <a:endParaRPr sz="121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11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Roboto"/>
              <a:buAutoNum type="alphaLcPeriod"/>
            </a:pPr>
            <a:r>
              <a:rPr lang="pt-PT" sz="121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Acessamos a opção "Modify" e aplicamos o comando "Taper".</a:t>
            </a:r>
            <a:endParaRPr sz="121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11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Roboto"/>
              <a:buAutoNum type="alphaLcPeriod"/>
            </a:pPr>
            <a:r>
              <a:rPr lang="pt-PT" sz="121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Configuramos o Taper para proporcionar uma forma mais arredondada ao objeto.</a:t>
            </a:r>
            <a:endParaRPr sz="121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11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Roboto"/>
              <a:buAutoNum type="alphaLcPeriod"/>
            </a:pPr>
            <a:r>
              <a:rPr lang="pt-PT" sz="121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Definimos o limite superior de altura como 80 e o limite inferior como 50.</a:t>
            </a:r>
            <a:endParaRPr sz="121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11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Roboto"/>
              <a:buAutoNum type="alphaLcPeriod"/>
            </a:pPr>
            <a:r>
              <a:rPr lang="pt-PT" sz="121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Selecionamos a opção "Limit Effect" para controlar a extensão do efeito de taper.</a:t>
            </a:r>
            <a:endParaRPr sz="1495"/>
          </a:p>
        </p:txBody>
      </p:sp>
      <p:sp>
        <p:nvSpPr>
          <p:cNvPr id="260" name="Google Shape;260;p40"/>
          <p:cNvSpPr txBox="1"/>
          <p:nvPr/>
        </p:nvSpPr>
        <p:spPr>
          <a:xfrm>
            <a:off x="7911875" y="3100350"/>
            <a:ext cx="125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261" name="Google Shape;261;p40"/>
          <p:cNvPicPr preferRelativeResize="0"/>
          <p:nvPr/>
        </p:nvPicPr>
        <p:blipFill rotWithShape="1">
          <a:blip r:embed="rId3">
            <a:alphaModFix/>
          </a:blip>
          <a:srcRect b="4136" l="19947" r="13158" t="5935"/>
          <a:stretch/>
        </p:blipFill>
        <p:spPr>
          <a:xfrm>
            <a:off x="6187775" y="950350"/>
            <a:ext cx="3460498" cy="261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10ª Semana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1"/>
          <p:cNvSpPr txBox="1"/>
          <p:nvPr>
            <p:ph idx="1" type="body"/>
          </p:nvPr>
        </p:nvSpPr>
        <p:spPr>
          <a:xfrm>
            <a:off x="311700" y="1152475"/>
            <a:ext cx="5072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293211" lvl="0" marL="45720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pt-PT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Continuação do Exercício no 3ds Max: Detalhes da Lamparina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pt-PT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Criação dos Dois Cilindros: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3211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lphaLcPeriod"/>
            </a:pPr>
            <a:r>
              <a:rPr lang="pt-PT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Para representar detalhes na lamparina, criamos dois cilindros.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3211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lphaLcPeriod"/>
            </a:pPr>
            <a:r>
              <a:rPr lang="pt-PT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Um cilindro com dimensões (1, 30).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3211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lphaLcPeriod"/>
            </a:pPr>
            <a:r>
              <a:rPr lang="pt-PT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Outro cilindro com dimensões (10, 3).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3211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lphaLcPeriod"/>
            </a:pPr>
            <a:r>
              <a:rPr lang="pt-PT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Movemos esses cilindros para o canto desejado da lamparina.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pt-PT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Criação da Chama: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3211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lphaLcPeriod"/>
            </a:pPr>
            <a:r>
              <a:rPr lang="pt-PT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Para simular a chama da lamparina, criamos um cilindro com raio 1 e altura 100.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3211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lphaLcPeriod"/>
            </a:pPr>
            <a:r>
              <a:rPr lang="pt-PT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Modificamos os parâmetros usando o comando "Noise".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3211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romanLcPeriod"/>
            </a:pPr>
            <a:r>
              <a:rPr lang="pt-PT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Configuramos "Noise" com 0.7 de Roughness e 6 de Iterations.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3211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romanLcPeriod"/>
            </a:pPr>
            <a:r>
              <a:rPr lang="pt-PT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Utilizamos o comando "Stretch" com valores de -3 e 0.5 de Amplify.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3211" lvl="0" marL="45720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pt-PT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Esses passos adicionam detalhes à lamparina, incluindo os cilindros que compõem a estrutura e a representação da chama com efeitos de ruído para um aspecto mais realista.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3800" y="1732975"/>
            <a:ext cx="3455400" cy="1892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782850"/>
            <a:ext cx="85206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Filezila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234925"/>
            <a:ext cx="3137100" cy="33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Iniciar sessão no Filezila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/>
              <a:t>Servidor: ftp.fa.ulisboa.pt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/>
              <a:t>Nome de utilizador: número de aluno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PT"/>
              <a:t>Palavra-passe: do moodle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8675" y="1370400"/>
            <a:ext cx="5493250" cy="30899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311700" y="0"/>
            <a:ext cx="2688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>
                <a:solidFill>
                  <a:schemeClr val="dk1"/>
                </a:solidFill>
              </a:rPr>
              <a:t>1ª Semana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10ª Semana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2"/>
          <p:cNvSpPr txBox="1"/>
          <p:nvPr>
            <p:ph idx="1" type="body"/>
          </p:nvPr>
        </p:nvSpPr>
        <p:spPr>
          <a:xfrm>
            <a:off x="311700" y="1152475"/>
            <a:ext cx="367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 seguida, aplicamos uma modelagem curvilínea através da opção "Curva" em "Modify". Posteriormente, utilizamos os comandos "Lathe" e "Axis" para realizar uma rotação de 360 graus, finalizando o processo de criação da campânula tridimensional.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2"/>
          <p:cNvSpPr txBox="1"/>
          <p:nvPr/>
        </p:nvSpPr>
        <p:spPr>
          <a:xfrm>
            <a:off x="4467450" y="1572275"/>
            <a:ext cx="415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76" name="Google Shape;27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2475" y="1484425"/>
            <a:ext cx="4855200" cy="2752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11ª Semana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3"/>
          <p:cNvSpPr txBox="1"/>
          <p:nvPr>
            <p:ph idx="1" type="body"/>
          </p:nvPr>
        </p:nvSpPr>
        <p:spPr>
          <a:xfrm>
            <a:off x="311700" y="1152475"/>
            <a:ext cx="3362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Criar a </a:t>
            </a:r>
            <a:r>
              <a:rPr lang="pt-PT"/>
              <a:t>envolvência</a:t>
            </a:r>
            <a:r>
              <a:rPr lang="pt-PT"/>
              <a:t> </a:t>
            </a:r>
            <a:r>
              <a:rPr lang="pt-PT"/>
              <a:t>: </a:t>
            </a:r>
            <a:endParaRPr/>
          </a:p>
          <a:p>
            <a:pPr indent="-317182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pt-PT"/>
              <a:t> Na geometria, criar uma “Box” com: Length: 400 Width: 1200 Height: -40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PT"/>
              <a:t>Criar outra “Box”, para fazer as pernas da mesa com: Length: 800 Width: 80 Height: 40 Fazemos “Clone”, vamos à parte do Edit, fazmos copy e movemos a cópia.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PT"/>
              <a:t>Fazer o pavimento: Length: 2000 Width: 3000 Height: -100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PT"/>
              <a:t>Fazer duas paredes com:Length: 2100 Width: 100 Height: 2500 e Length: 100 Width: 3000 Height: 2500</a:t>
            </a:r>
            <a:endParaRPr/>
          </a:p>
        </p:txBody>
      </p:sp>
      <p:sp>
        <p:nvSpPr>
          <p:cNvPr id="283" name="Google Shape;283;p43"/>
          <p:cNvSpPr txBox="1"/>
          <p:nvPr/>
        </p:nvSpPr>
        <p:spPr>
          <a:xfrm>
            <a:off x="5477675" y="1832050"/>
            <a:ext cx="367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84" name="Google Shape;28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1950" y="1588200"/>
            <a:ext cx="4650634" cy="254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11ª Semana</a:t>
            </a:r>
            <a:endParaRPr/>
          </a:p>
        </p:txBody>
      </p:sp>
      <p:sp>
        <p:nvSpPr>
          <p:cNvPr id="290" name="Google Shape;290;p44"/>
          <p:cNvSpPr txBox="1"/>
          <p:nvPr>
            <p:ph idx="1" type="body"/>
          </p:nvPr>
        </p:nvSpPr>
        <p:spPr>
          <a:xfrm>
            <a:off x="0" y="814450"/>
            <a:ext cx="560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pt-PT" sz="11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Vamos acessar o 'Material Editor', escolher os materiais desejados e aplicá-los nos objetos arrastando-os.</a:t>
            </a:r>
            <a:endParaRPr sz="11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pt-PT" sz="11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Para criar um efeito de vidro:</a:t>
            </a:r>
            <a:endParaRPr sz="11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Char char="●"/>
            </a:pPr>
            <a:r>
              <a:rPr lang="pt-PT" sz="11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Na seção 'Base and Reflections', ajustamos conforme indicado na imagem.</a:t>
            </a:r>
            <a:endParaRPr sz="11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Char char="●"/>
            </a:pPr>
            <a:r>
              <a:rPr lang="pt-PT" sz="11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Aplicamos esse material à campânula.</a:t>
            </a:r>
            <a:endParaRPr sz="11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pt-PT" sz="11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Para criar um material de latão:</a:t>
            </a:r>
            <a:endParaRPr sz="11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Char char="●"/>
            </a:pPr>
            <a:r>
              <a:rPr lang="pt-PT" sz="11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Procuramos uma imagem na internet e, na categoria 'Special Maps', em 'Base Colour', clicamos em 'No Map', abrindo uma janela.</a:t>
            </a:r>
            <a:endParaRPr sz="11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Char char="●"/>
            </a:pPr>
            <a:r>
              <a:rPr lang="pt-PT" sz="11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Em 'General', selecionamos 'Bitmap' e escolhemos a imagem desejada.</a:t>
            </a:r>
            <a:endParaRPr sz="11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Char char="●"/>
            </a:pPr>
            <a:r>
              <a:rPr lang="pt-PT" sz="11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Configuramos com Glossiness: 0.9 e Metalness: 0.5.</a:t>
            </a:r>
            <a:endParaRPr sz="11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pt-PT" sz="11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Para adicionar uma textura de madeira à mesa:</a:t>
            </a:r>
            <a:endParaRPr sz="11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Char char="●"/>
            </a:pPr>
            <a:r>
              <a:rPr lang="pt-PT" sz="11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Utilizamos o mesmo método do processo do latão, buscando e aplicando uma imagem de madeira usando 'Bitmap'.</a:t>
            </a:r>
            <a:endParaRPr sz="11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Char char="●"/>
            </a:pPr>
            <a:r>
              <a:rPr lang="pt-PT" sz="11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Configuramos com Glossiness em 0.6."</a:t>
            </a:r>
            <a:endParaRPr sz="1100"/>
          </a:p>
        </p:txBody>
      </p:sp>
      <p:sp>
        <p:nvSpPr>
          <p:cNvPr id="291" name="Google Shape;291;p44"/>
          <p:cNvSpPr txBox="1"/>
          <p:nvPr/>
        </p:nvSpPr>
        <p:spPr>
          <a:xfrm>
            <a:off x="4777725" y="1759875"/>
            <a:ext cx="415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92" name="Google Shape;29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800" y="1095300"/>
            <a:ext cx="4017077" cy="225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11ª Semana</a:t>
            </a:r>
            <a:endParaRPr/>
          </a:p>
        </p:txBody>
      </p:sp>
      <p:sp>
        <p:nvSpPr>
          <p:cNvPr id="298" name="Google Shape;298;p45"/>
          <p:cNvSpPr txBox="1"/>
          <p:nvPr>
            <p:ph idx="1" type="body"/>
          </p:nvPr>
        </p:nvSpPr>
        <p:spPr>
          <a:xfrm>
            <a:off x="311700" y="1275125"/>
            <a:ext cx="346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PT" sz="12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Para iluminar o ambiente, expandimos as opções no 'Material Editor' e selecionamos a opção de luz, escolhendo criar uma 'Free Light'. Posicionamos esta luz nas vistas desejadas e, em seguida, ajustamos os parâmetros no 'Modifier' para controlar a intensidade luminosa conforme necessário.</a:t>
            </a:r>
            <a:endParaRPr/>
          </a:p>
        </p:txBody>
      </p:sp>
      <p:sp>
        <p:nvSpPr>
          <p:cNvPr id="299" name="Google Shape;299;p45"/>
          <p:cNvSpPr txBox="1"/>
          <p:nvPr/>
        </p:nvSpPr>
        <p:spPr>
          <a:xfrm>
            <a:off x="5290075" y="1723800"/>
            <a:ext cx="386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00" name="Google Shape;30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4500" y="1275125"/>
            <a:ext cx="4716802" cy="26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11ª Semana</a:t>
            </a:r>
            <a:endParaRPr/>
          </a:p>
        </p:txBody>
      </p:sp>
      <p:sp>
        <p:nvSpPr>
          <p:cNvPr id="306" name="Google Shape;306;p46"/>
          <p:cNvSpPr txBox="1"/>
          <p:nvPr>
            <p:ph idx="1" type="body"/>
          </p:nvPr>
        </p:nvSpPr>
        <p:spPr>
          <a:xfrm>
            <a:off x="311700" y="1152475"/>
            <a:ext cx="3896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Casa António Ciza no 3Dmax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PT" sz="12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Para aplicar mudanças nos materiais, importamos o arquivo do AutoCAD contendo o desenho da planta no 3ds Max. Anteriormente, realizamos a extrusão das paredes com alturas específicas de 2.5 e 3.5, criamos caixilhos com espessura de 0.05, adicionamos vidros com espessura de 0.0225 e altura de 1.8. Além disso, modelamos a cobertura e o chão usando POLYLINE e aplicamos EXTRUDE. Notavelmente, o chão da cozinha foi extrudado com 0.02 para destacar a diferença de materiais no render final do 3ds Max.</a:t>
            </a:r>
            <a:endParaRPr/>
          </a:p>
        </p:txBody>
      </p:sp>
      <p:sp>
        <p:nvSpPr>
          <p:cNvPr id="307" name="Google Shape;307;p46"/>
          <p:cNvSpPr txBox="1"/>
          <p:nvPr/>
        </p:nvSpPr>
        <p:spPr>
          <a:xfrm>
            <a:off x="5008650" y="1442375"/>
            <a:ext cx="414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08" name="Google Shape;30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1325" y="1515275"/>
            <a:ext cx="4631400" cy="2605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11ª Semana</a:t>
            </a:r>
            <a:endParaRPr/>
          </a:p>
        </p:txBody>
      </p:sp>
      <p:sp>
        <p:nvSpPr>
          <p:cNvPr id="314" name="Google Shape;314;p47"/>
          <p:cNvSpPr txBox="1"/>
          <p:nvPr>
            <p:ph idx="1" type="body"/>
          </p:nvPr>
        </p:nvSpPr>
        <p:spPr>
          <a:xfrm>
            <a:off x="311700" y="1125750"/>
            <a:ext cx="3453300" cy="34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Quando entramos no 3DMAX importamos o ficheiro do trabalho realizado no autocad com o objetivo de mudar os materiais da casa de António Carlos Siza.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PT"/>
              <a:t>alguns materiais importados :</a:t>
            </a:r>
            <a:endParaRPr/>
          </a:p>
        </p:txBody>
      </p:sp>
      <p:pic>
        <p:nvPicPr>
          <p:cNvPr id="315" name="Google Shape;31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1675" y="2766150"/>
            <a:ext cx="2718110" cy="23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7900" y="1087150"/>
            <a:ext cx="4226401" cy="237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9525" y="967649"/>
            <a:ext cx="3336576" cy="185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12ª Semana</a:t>
            </a:r>
            <a:endParaRPr/>
          </a:p>
        </p:txBody>
      </p:sp>
      <p:sp>
        <p:nvSpPr>
          <p:cNvPr id="323" name="Google Shape;323;p48"/>
          <p:cNvSpPr txBox="1"/>
          <p:nvPr>
            <p:ph idx="1" type="body"/>
          </p:nvPr>
        </p:nvSpPr>
        <p:spPr>
          <a:xfrm>
            <a:off x="311700" y="1152475"/>
            <a:ext cx="3426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Após pesquisar os materiais desejados, abrimos o 'Material Editor' e aplicamos os materiais na seção 'Generic Maps' -&gt; 'Base Color' -&gt; 'Bitmap'. Para adicionar a textura da imagem, utilizamos 'Special Maps' -&gt; 'Bump Map'. Durante esse processo, aplicamos diferentes imagens a modelos específicos e ajustamos os parâmetros de acordo com o ambiente desejado. Em alguns casos, como no chão de madeira e nos azulejos da cozinha, pode ser necessário ajustar a escala da imagem para garantir uma repetição adequada do material.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4" name="Google Shape;32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7875" y="1325450"/>
            <a:ext cx="5101502" cy="2869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12ª Semana</a:t>
            </a:r>
            <a:endParaRPr/>
          </a:p>
        </p:txBody>
      </p:sp>
      <p:sp>
        <p:nvSpPr>
          <p:cNvPr id="330" name="Google Shape;330;p49"/>
          <p:cNvSpPr txBox="1"/>
          <p:nvPr>
            <p:ph idx="1" type="body"/>
          </p:nvPr>
        </p:nvSpPr>
        <p:spPr>
          <a:xfrm>
            <a:off x="49975" y="1098350"/>
            <a:ext cx="5618400" cy="35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8000"/>
              <a:buFont typeface="Arial"/>
              <a:buNone/>
            </a:pPr>
            <a:r>
              <a:rPr lang="pt-PT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Após aplicar os materiais, o próximo passo é realizar os "renders". Para isso, iniciamos adicionando luzes e câmeras. Carregamos no símbolo "+" e, em seguida, selecionamos "Free Light" para criar uma luz, ajustando os parâmetros no "Modifier" conforme desejado para a intensidade luminosa. Ao lado da luz, configuramos uma câmera usando um "Target".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7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88000"/>
              <a:buFont typeface="Arial"/>
              <a:buNone/>
            </a:pPr>
            <a:r>
              <a:rPr lang="pt-PT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Na vista da perspectiva, alteramos para a câmera 00x para visualizar a perspectiva da câmera. Ajustamos a visão da câmera nas diferentes vistas para obter a composição desejada, alinhando-a com a luz.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7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88000"/>
              <a:buFont typeface="Arial"/>
              <a:buNone/>
            </a:pPr>
            <a:r>
              <a:rPr lang="pt-PT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Para concluir o processo de renderização, após definir a visão desejada da câmera, acessamos "Rendering" na barra superior, selecionamos "Render Setup", escolhemos "View to Render" e configuramos a vista para a câmera específica (Câmerax). Finalmente, pressionamos "Render".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7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pt-PT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Aguardamos a conclusão do processo de renderização e salvamos o resultado final.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1" name="Google Shape;33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8375" y="2284700"/>
            <a:ext cx="2152924" cy="27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9"/>
          <p:cNvPicPr preferRelativeResize="0"/>
          <p:nvPr/>
        </p:nvPicPr>
        <p:blipFill rotWithShape="1">
          <a:blip r:embed="rId4">
            <a:alphaModFix/>
          </a:blip>
          <a:srcRect b="2959" l="48580" r="0" t="0"/>
          <a:stretch/>
        </p:blipFill>
        <p:spPr>
          <a:xfrm>
            <a:off x="7701225" y="647350"/>
            <a:ext cx="1442781" cy="433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0"/>
          <p:cNvSpPr txBox="1"/>
          <p:nvPr>
            <p:ph type="title"/>
          </p:nvPr>
        </p:nvSpPr>
        <p:spPr>
          <a:xfrm>
            <a:off x="35737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12ª Semana</a:t>
            </a:r>
            <a:endParaRPr/>
          </a:p>
        </p:txBody>
      </p:sp>
      <p:sp>
        <p:nvSpPr>
          <p:cNvPr id="338" name="Google Shape;338;p50"/>
          <p:cNvSpPr txBox="1"/>
          <p:nvPr>
            <p:ph idx="1" type="body"/>
          </p:nvPr>
        </p:nvSpPr>
        <p:spPr>
          <a:xfrm>
            <a:off x="357375" y="645363"/>
            <a:ext cx="3042300" cy="3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PT"/>
              <a:t>renders:</a:t>
            </a:r>
            <a:endParaRPr/>
          </a:p>
        </p:txBody>
      </p:sp>
      <p:pic>
        <p:nvPicPr>
          <p:cNvPr id="339" name="Google Shape;33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75" y="3158451"/>
            <a:ext cx="3528925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2500" y="1072625"/>
            <a:ext cx="3528925" cy="1985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375" y="1072625"/>
            <a:ext cx="3528925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2500" y="3158448"/>
            <a:ext cx="3528925" cy="1985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1ª Semana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220325" y="1017725"/>
            <a:ext cx="5161800" cy="39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/>
              <a:t>Criar a pasta Criar uma pasta “public_html”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1200"/>
              <a:t>Que vai ser usado para publicar os trabalhos e os </a:t>
            </a:r>
            <a:r>
              <a:rPr lang="pt-PT" sz="1200"/>
              <a:t>sumários</a:t>
            </a:r>
            <a:r>
              <a:rPr lang="pt-PT" sz="1200"/>
              <a:t>. Agora iremos criar um site pessoal para metermos </a:t>
            </a:r>
            <a:r>
              <a:rPr lang="pt-PT" sz="1200"/>
              <a:t>nesta</a:t>
            </a:r>
            <a:r>
              <a:rPr lang="pt-PT" sz="1200"/>
              <a:t> pasta para isso precisamos de: 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1200"/>
              <a:t> • Abrir o ficheiro , que o professor enviou de seguida copia-lo para o Brackets; 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1200"/>
              <a:t>• Guardar o ficheiro como “index html" na pasta "public_html"; 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1200"/>
              <a:t>• Abrir o ficheiro e editar o texto com as nossas informações pessoais; 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PT" sz="1200"/>
              <a:t>• Passar a pasta para o programa Filzezila e fazer refresh para verificar se criamos o nosso site</a:t>
            </a:r>
            <a:endParaRPr sz="1200"/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28707" l="19977" r="21743" t="8584"/>
          <a:stretch/>
        </p:blipFill>
        <p:spPr>
          <a:xfrm>
            <a:off x="5491675" y="1155675"/>
            <a:ext cx="3471648" cy="210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2386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1ª Semana</a:t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-583600" y="1127838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0" l="0" r="26798" t="0"/>
          <a:stretch/>
        </p:blipFill>
        <p:spPr>
          <a:xfrm>
            <a:off x="795876" y="860125"/>
            <a:ext cx="7552248" cy="496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2ª Semana</a:t>
            </a:r>
            <a:endParaRPr/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0" y="1089200"/>
            <a:ext cx="5079600" cy="40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/>
              <a:t>• Apresentaçao do novo programa o Autocad e os seus comandos principai: </a:t>
            </a:r>
            <a:endParaRPr sz="1200"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pt-PT" sz="1200"/>
              <a:t>“POINT”: ponto (pouco usado em arquitetura)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t-PT" sz="1200"/>
              <a:t>“L”(LINE): fazer linhas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t-PT" sz="1200"/>
              <a:t>“E” (ERASE): apagar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t-PT" sz="1200"/>
              <a:t>“LA”(LAYER): criar novas layers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t-PT" sz="1200"/>
              <a:t>“LI”(LIST): medir as linhas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t-PT" sz="1200"/>
              <a:t>“PL”(POLYLINE): criar uma figura fechada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t-PT" sz="1200"/>
              <a:t>“U_ENTER”: desfazer último ponto feito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t-PT" sz="1200"/>
              <a:t>“M”(MOVE)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t-PT" sz="1200"/>
              <a:t>“DTEXT”: criar um texto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t-PT" sz="1200"/>
              <a:t>"CTRL+Z" : andar para trás</a:t>
            </a:r>
            <a:endParaRPr sz="1200"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5775" y="1089200"/>
            <a:ext cx="4272552" cy="268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170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2ª Semana</a:t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86355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Outros comandos </a:t>
            </a:r>
            <a:r>
              <a:rPr lang="pt-PT"/>
              <a:t>também</a:t>
            </a:r>
            <a:r>
              <a:rPr lang="pt-PT"/>
              <a:t> abordados: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pt-PT"/>
              <a:t>“UNDO” </a:t>
            </a:r>
            <a:r>
              <a:rPr lang="pt-PT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PT"/>
              <a:t>“SCALE”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PT"/>
              <a:t>“</a:t>
            </a:r>
            <a:r>
              <a:rPr lang="pt-PT"/>
              <a:t>CHANGEPROPERTIES”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PT"/>
              <a:t>“ORTHOMODE”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PT"/>
              <a:t>“COPY”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PT"/>
              <a:t>“ROTATE”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PT"/>
              <a:t>“ALIGN” </a:t>
            </a:r>
            <a:r>
              <a:rPr lang="pt-PT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PT"/>
              <a:t>“DIST”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PT"/>
              <a:t> “LIST” </a:t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15156"/>
            <a:ext cx="9144000" cy="890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4526325" y="863550"/>
            <a:ext cx="4714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2"/>
                </a:solidFill>
              </a:rPr>
              <a:t>Ficheiro com diferentes formatos: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pt-PT" sz="1800">
                <a:solidFill>
                  <a:schemeClr val="dk2"/>
                </a:solidFill>
              </a:rPr>
              <a:t>dwg </a:t>
            </a:r>
            <a:r>
              <a:rPr lang="pt-PT" sz="1800">
                <a:solidFill>
                  <a:schemeClr val="dk2"/>
                </a:solidFill>
              </a:rPr>
              <a:t>(autocad)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pt-PT" sz="1800">
                <a:solidFill>
                  <a:schemeClr val="dk2"/>
                </a:solidFill>
              </a:rPr>
              <a:t>dxf </a:t>
            </a:r>
            <a:r>
              <a:rPr lang="pt-PT" sz="1800">
                <a:solidFill>
                  <a:schemeClr val="dk2"/>
                </a:solidFill>
              </a:rPr>
              <a:t>(abrir em outros programas)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pt-PT" sz="1800">
                <a:solidFill>
                  <a:schemeClr val="dk2"/>
                </a:solidFill>
              </a:rPr>
              <a:t>bak</a:t>
            </a:r>
            <a:r>
              <a:rPr lang="pt-PT" sz="1800">
                <a:solidFill>
                  <a:schemeClr val="dk2"/>
                </a:solidFill>
              </a:rPr>
              <a:t> (quando se faz backup)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2ª Semana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0" y="1106775"/>
            <a:ext cx="430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/>
              <a:t>O primeiro exercício realizado foi um </a:t>
            </a:r>
            <a:r>
              <a:rPr lang="pt-PT" sz="1200"/>
              <a:t>pentágono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1200"/>
              <a:t>Criar um Layer para o Pentágono : </a:t>
            </a:r>
            <a:endParaRPr sz="1200"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pt-PT" sz="1200"/>
              <a:t>Fazer pentágono: Comando L – line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t-PT" sz="1200"/>
              <a:t>Primeiro ponto 10,10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t-PT" sz="1200"/>
              <a:t>Próximo ponto 20,10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t-PT" sz="1200"/>
              <a:t>Próximos pontos @10&lt; 0, @10</a:t>
            </a:r>
            <a:endParaRPr sz="1200"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2900" y="1106772"/>
            <a:ext cx="4410576" cy="248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PT"/>
              <a:t>2ª Semana</a:t>
            </a:r>
            <a:endParaRPr/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311700" y="2980325"/>
            <a:ext cx="5207400" cy="17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PT" sz="1200"/>
              <a:t>Inserimos a imagem da planta da casa através do Attach de seguida  escalamos a imagem para 1:1, uma porta tem 80 cm no mínimo usamos essa medida como base para escalar a imagem.</a:t>
            </a:r>
            <a:endParaRPr sz="1200"/>
          </a:p>
        </p:txBody>
      </p:sp>
      <p:sp>
        <p:nvSpPr>
          <p:cNvPr id="117" name="Google Shape;117;p21"/>
          <p:cNvSpPr txBox="1"/>
          <p:nvPr/>
        </p:nvSpPr>
        <p:spPr>
          <a:xfrm>
            <a:off x="311700" y="1017725"/>
            <a:ext cx="5262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chemeClr val="dk2"/>
                </a:solidFill>
              </a:rPr>
              <a:t>Começo do primeiro </a:t>
            </a:r>
            <a:r>
              <a:rPr lang="pt-PT" sz="1200">
                <a:solidFill>
                  <a:schemeClr val="dk2"/>
                </a:solidFill>
              </a:rPr>
              <a:t>exercício</a:t>
            </a:r>
            <a:r>
              <a:rPr lang="pt-PT" sz="1200">
                <a:solidFill>
                  <a:schemeClr val="dk2"/>
                </a:solidFill>
              </a:rPr>
              <a:t>: Desenho </a:t>
            </a:r>
            <a:r>
              <a:rPr lang="pt-PT" sz="1200">
                <a:solidFill>
                  <a:schemeClr val="dk2"/>
                </a:solidFill>
              </a:rPr>
              <a:t>Técnico</a:t>
            </a:r>
            <a:r>
              <a:rPr lang="pt-PT" sz="1200">
                <a:solidFill>
                  <a:schemeClr val="dk2"/>
                </a:solidFill>
              </a:rPr>
              <a:t> da planta da casa de </a:t>
            </a:r>
            <a:r>
              <a:rPr lang="pt-PT" sz="1200">
                <a:solidFill>
                  <a:schemeClr val="dk2"/>
                </a:solidFill>
              </a:rPr>
              <a:t>Antônio</a:t>
            </a:r>
            <a:r>
              <a:rPr lang="pt-PT" sz="1200">
                <a:solidFill>
                  <a:schemeClr val="dk2"/>
                </a:solidFill>
              </a:rPr>
              <a:t> Carlos Siza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311700" y="1727100"/>
            <a:ext cx="4568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chemeClr val="dk2"/>
                </a:solidFill>
              </a:rPr>
              <a:t>Os comandos utilizados foram: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>
                <a:solidFill>
                  <a:schemeClr val="dk2"/>
                </a:solidFill>
              </a:rPr>
              <a:t>Attach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>
                <a:solidFill>
                  <a:schemeClr val="dk2"/>
                </a:solidFill>
              </a:rPr>
              <a:t>Scale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>
                <a:solidFill>
                  <a:schemeClr val="dk2"/>
                </a:solidFill>
              </a:rPr>
              <a:t>Dist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9100" y="1466525"/>
            <a:ext cx="3624902" cy="20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